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2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56945" y="415290"/>
            <a:ext cx="1330325" cy="669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</a:p>
        </p:txBody>
      </p:sp>
      <p:sp>
        <p:nvSpPr>
          <p:cNvPr id="8" name="矩形 7"/>
          <p:cNvSpPr/>
          <p:nvPr/>
        </p:nvSpPr>
        <p:spPr>
          <a:xfrm>
            <a:off x="3059430" y="415290"/>
            <a:ext cx="1873885" cy="670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Initialize the ESC parameters</a:t>
            </a:r>
          </a:p>
        </p:txBody>
      </p:sp>
      <p:sp>
        <p:nvSpPr>
          <p:cNvPr id="9" name="矩形 8"/>
          <p:cNvSpPr/>
          <p:nvPr/>
        </p:nvSpPr>
        <p:spPr>
          <a:xfrm>
            <a:off x="5650865" y="415290"/>
            <a:ext cx="1712595" cy="669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Initialize the population</a:t>
            </a:r>
          </a:p>
        </p:txBody>
      </p:sp>
      <p:cxnSp>
        <p:nvCxnSpPr>
          <p:cNvPr id="10" name="直接箭头连接符 9"/>
          <p:cNvCxnSpPr>
            <a:stCxn id="7" idx="3"/>
            <a:endCxn id="8" idx="1"/>
          </p:cNvCxnSpPr>
          <p:nvPr/>
        </p:nvCxnSpPr>
        <p:spPr>
          <a:xfrm>
            <a:off x="2287270" y="750570"/>
            <a:ext cx="77216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8" idx="3"/>
            <a:endCxn id="9" idx="1"/>
          </p:cNvCxnSpPr>
          <p:nvPr/>
        </p:nvCxnSpPr>
        <p:spPr>
          <a:xfrm>
            <a:off x="4933315" y="750570"/>
            <a:ext cx="71755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" name="菱形 11"/>
          <p:cNvSpPr/>
          <p:nvPr/>
        </p:nvSpPr>
        <p:spPr>
          <a:xfrm>
            <a:off x="7328535" y="1854200"/>
            <a:ext cx="1917700" cy="815340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t&lt;</a:t>
            </a:r>
            <a:r>
              <a:rPr lang="en-US" altLang="zh-CN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maxiter</a:t>
            </a:r>
            <a:endParaRPr lang="en-US" altLang="zh-CN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肘形连接符 12"/>
          <p:cNvCxnSpPr>
            <a:cxnSpLocks/>
            <a:stCxn id="9" idx="3"/>
            <a:endCxn id="12" idx="0"/>
          </p:cNvCxnSpPr>
          <p:nvPr/>
        </p:nvCxnSpPr>
        <p:spPr>
          <a:xfrm>
            <a:off x="7363460" y="750253"/>
            <a:ext cx="923925" cy="1103947"/>
          </a:xfrm>
          <a:prstGeom prst="bentConnector2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流程图: 决策 14"/>
              <p:cNvSpPr/>
              <p:nvPr/>
            </p:nvSpPr>
            <p:spPr>
              <a:xfrm>
                <a:off x="4544060" y="1854200"/>
                <a:ext cx="1963420" cy="815340"/>
              </a:xfrm>
              <a:prstGeom prst="flowChartDecision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800" i="1">
                          <a:solidFill>
                            <a:schemeClr val="tx1"/>
                          </a:solidFill>
                          <a:latin typeface="Cambria Math" panose="02040503050406030204" charset="0"/>
                          <a:cs typeface="Cambria Math" panose="02040503050406030204" charset="0"/>
                        </a:rPr>
                        <m:t>𝑖𝑓</m:t>
                      </m:r>
                      <m:r>
                        <a:rPr lang="en-US" altLang="zh-CN" sz="800" i="1">
                          <a:solidFill>
                            <a:schemeClr val="tx1"/>
                          </a:solidFill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  </m:t>
                      </m:r>
                      <m:f>
                        <m:fPr>
                          <m:ctrlPr>
                            <a:rPr lang="en-US" altLang="zh-CN" sz="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r>
                            <a:rPr lang="en-US" altLang="zh-CN" sz="800" i="1">
                              <a:solidFill>
                                <a:schemeClr val="tx1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𝑡</m:t>
                          </m:r>
                        </m:num>
                        <m:den>
                          <m:r>
                            <a:rPr lang="en-US" altLang="zh-CN" sz="800" i="1">
                              <a:solidFill>
                                <a:schemeClr val="tx1"/>
                              </a:solidFill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𝑚𝑎𝑥𝑖𝑡𝑒𝑟</m:t>
                          </m:r>
                        </m:den>
                      </m:f>
                      <m:r>
                        <a:rPr lang="en-US" altLang="zh-CN" sz="800" i="1">
                          <a:solidFill>
                            <a:schemeClr val="tx1"/>
                          </a:solidFill>
                          <a:latin typeface="Cambria Math" panose="02040503050406030204" charset="0"/>
                          <a:ea typeface="MS Mincho" charset="0"/>
                          <a:cs typeface="Cambria Math" panose="02040503050406030204" charset="0"/>
                        </a:rPr>
                        <m:t>≤0.5</m:t>
                      </m:r>
                    </m:oMath>
                  </m:oMathPara>
                </a14:m>
                <a:endParaRPr lang="en-US" altLang="zh-CN" sz="800" i="1" dirty="0">
                  <a:solidFill>
                    <a:schemeClr val="tx1"/>
                  </a:solidFill>
                  <a:latin typeface="Times New Roman" panose="02020603050405020304" pitchFamily="18" charset="0"/>
                  <a:ea typeface="MS Mincho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流程图: 决策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060" y="1854200"/>
                <a:ext cx="1963420" cy="815340"/>
              </a:xfrm>
              <a:prstGeom prst="flowChartDecision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  <a:prstDash val="solid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接箭头连接符 15"/>
          <p:cNvCxnSpPr>
            <a:stCxn id="12" idx="1"/>
            <a:endCxn id="15" idx="3"/>
          </p:cNvCxnSpPr>
          <p:nvPr/>
        </p:nvCxnSpPr>
        <p:spPr>
          <a:xfrm flipH="1">
            <a:off x="6507480" y="2261870"/>
            <a:ext cx="821055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" name="圆角矩形 16"/>
          <p:cNvSpPr/>
          <p:nvPr/>
        </p:nvSpPr>
        <p:spPr>
          <a:xfrm>
            <a:off x="2693670" y="2059940"/>
            <a:ext cx="776605" cy="3797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</p:txBody>
      </p:sp>
      <p:cxnSp>
        <p:nvCxnSpPr>
          <p:cNvPr id="18" name="直接箭头连接符 17"/>
          <p:cNvCxnSpPr>
            <a:stCxn id="15" idx="1"/>
            <a:endCxn id="17" idx="3"/>
          </p:cNvCxnSpPr>
          <p:nvPr/>
        </p:nvCxnSpPr>
        <p:spPr>
          <a:xfrm flipH="1" flipV="1">
            <a:off x="3470275" y="2249805"/>
            <a:ext cx="1073785" cy="12065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1224280" y="2830830"/>
            <a:ext cx="3709035" cy="6623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Sorting the fitness of the population in </a:t>
            </a:r>
            <a:r>
              <a:rPr lang="en-US" altLang="zh-CN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acsending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order</a:t>
            </a:r>
          </a:p>
        </p:txBody>
      </p:sp>
      <p:cxnSp>
        <p:nvCxnSpPr>
          <p:cNvPr id="19" name="直接箭头连接符 18"/>
          <p:cNvCxnSpPr>
            <a:stCxn id="17" idx="2"/>
            <a:endCxn id="20" idx="0"/>
          </p:cNvCxnSpPr>
          <p:nvPr/>
        </p:nvCxnSpPr>
        <p:spPr>
          <a:xfrm flipH="1">
            <a:off x="3079115" y="2439670"/>
            <a:ext cx="3175" cy="39116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1224280" y="3623945"/>
            <a:ext cx="3709035" cy="9232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 the population into calm </a:t>
            </a:r>
            <a:r>
              <a:rPr lang="en-US" altLang="zh-CN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crowd,herding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crowd and panic crowd with </a:t>
            </a:r>
            <a:r>
              <a:rPr lang="en-US" altLang="zh-CN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Eq. (3)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zh-CN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Eq. (4) 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CN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Eq. (5)</a:t>
            </a:r>
          </a:p>
        </p:txBody>
      </p:sp>
      <p:cxnSp>
        <p:nvCxnSpPr>
          <p:cNvPr id="21" name="直接箭头连接符 20"/>
          <p:cNvCxnSpPr>
            <a:stCxn id="20" idx="2"/>
            <a:endCxn id="22" idx="0"/>
          </p:cNvCxnSpPr>
          <p:nvPr/>
        </p:nvCxnSpPr>
        <p:spPr>
          <a:xfrm>
            <a:off x="3079115" y="3493135"/>
            <a:ext cx="0" cy="13081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4" name="圆角矩形 23"/>
          <p:cNvSpPr/>
          <p:nvPr/>
        </p:nvSpPr>
        <p:spPr>
          <a:xfrm>
            <a:off x="636905" y="4875530"/>
            <a:ext cx="1174115" cy="73850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Calm crowd  update their position by </a:t>
            </a:r>
            <a:r>
              <a:rPr lang="en-US" altLang="zh-CN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Eq. (6)</a:t>
            </a:r>
          </a:p>
        </p:txBody>
      </p:sp>
      <p:sp>
        <p:nvSpPr>
          <p:cNvPr id="25" name="圆角矩形 24"/>
          <p:cNvSpPr/>
          <p:nvPr/>
        </p:nvSpPr>
        <p:spPr>
          <a:xfrm>
            <a:off x="2494915" y="4876165"/>
            <a:ext cx="1174115" cy="73850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Herding crowd  update their position by </a:t>
            </a:r>
            <a:r>
              <a:rPr lang="en-US" altLang="zh-CN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Eq. (7)</a:t>
            </a:r>
          </a:p>
        </p:txBody>
      </p:sp>
      <p:sp>
        <p:nvSpPr>
          <p:cNvPr id="26" name="流程图: 可选过程 25"/>
          <p:cNvSpPr/>
          <p:nvPr/>
        </p:nvSpPr>
        <p:spPr>
          <a:xfrm>
            <a:off x="4163695" y="4873625"/>
            <a:ext cx="1183005" cy="74803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Panic crowd w update their position by </a:t>
            </a:r>
            <a:r>
              <a:rPr lang="en-US" altLang="zh-CN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Eq. (8)</a:t>
            </a:r>
          </a:p>
        </p:txBody>
      </p:sp>
      <p:cxnSp>
        <p:nvCxnSpPr>
          <p:cNvPr id="23" name="肘形连接符 22"/>
          <p:cNvCxnSpPr>
            <a:stCxn id="22" idx="2"/>
            <a:endCxn id="24" idx="0"/>
          </p:cNvCxnSpPr>
          <p:nvPr/>
        </p:nvCxnSpPr>
        <p:spPr>
          <a:xfrm rot="5400000">
            <a:off x="1987550" y="3783965"/>
            <a:ext cx="328295" cy="1854835"/>
          </a:xfrm>
          <a:prstGeom prst="bentConnector3">
            <a:avLst>
              <a:gd name="adj1" fmla="val 50097"/>
            </a:avLst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endCxn id="25" idx="0"/>
          </p:cNvCxnSpPr>
          <p:nvPr/>
        </p:nvCxnSpPr>
        <p:spPr>
          <a:xfrm>
            <a:off x="3081655" y="4677410"/>
            <a:ext cx="635" cy="198755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22" idx="2"/>
            <a:endCxn id="26" idx="0"/>
          </p:cNvCxnSpPr>
          <p:nvPr/>
        </p:nvCxnSpPr>
        <p:spPr>
          <a:xfrm rot="5400000" flipV="1">
            <a:off x="3754120" y="3872230"/>
            <a:ext cx="326390" cy="16764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0" name="圆角矩形 29"/>
          <p:cNvSpPr/>
          <p:nvPr/>
        </p:nvSpPr>
        <p:spPr>
          <a:xfrm>
            <a:off x="5137150" y="3438525"/>
            <a:ext cx="776605" cy="37973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</p:txBody>
      </p:sp>
      <p:cxnSp>
        <p:nvCxnSpPr>
          <p:cNvPr id="31" name="直接箭头连接符 30"/>
          <p:cNvCxnSpPr>
            <a:stCxn id="15" idx="2"/>
            <a:endCxn id="30" idx="0"/>
          </p:cNvCxnSpPr>
          <p:nvPr/>
        </p:nvCxnSpPr>
        <p:spPr>
          <a:xfrm>
            <a:off x="5525770" y="2669540"/>
            <a:ext cx="0" cy="768985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2" name="圆角矩形 31"/>
          <p:cNvSpPr/>
          <p:nvPr/>
        </p:nvSpPr>
        <p:spPr>
          <a:xfrm>
            <a:off x="6176486" y="4838700"/>
            <a:ext cx="1177925" cy="78549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population  update </a:t>
            </a:r>
            <a:r>
              <a:rPr lang="en-US" altLang="zh-CN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thier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position by </a:t>
            </a:r>
            <a:r>
              <a:rPr lang="en-US" altLang="zh-CN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Eq. (9) </a:t>
            </a:r>
          </a:p>
        </p:txBody>
      </p:sp>
      <p:cxnSp>
        <p:nvCxnSpPr>
          <p:cNvPr id="33" name="肘形连接符 32"/>
          <p:cNvCxnSpPr>
            <a:cxnSpLocks/>
            <a:stCxn id="30" idx="2"/>
            <a:endCxn id="32" idx="0"/>
          </p:cNvCxnSpPr>
          <p:nvPr/>
        </p:nvCxnSpPr>
        <p:spPr>
          <a:xfrm rot="16200000" flipH="1">
            <a:off x="5635229" y="3708479"/>
            <a:ext cx="1020445" cy="12399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4" name="圆角矩形 33"/>
          <p:cNvSpPr/>
          <p:nvPr/>
        </p:nvSpPr>
        <p:spPr>
          <a:xfrm>
            <a:off x="7595236" y="3997323"/>
            <a:ext cx="1373821" cy="873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All population  update </a:t>
            </a:r>
            <a:r>
              <a:rPr lang="en-US" altLang="zh-CN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thier</a:t>
            </a:r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position by </a:t>
            </a:r>
            <a:r>
              <a:rPr lang="en-US" altLang="zh-CN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Eq. (10) </a:t>
            </a:r>
          </a:p>
        </p:txBody>
      </p:sp>
      <p:cxnSp>
        <p:nvCxnSpPr>
          <p:cNvPr id="35" name="肘形连接符 34"/>
          <p:cNvCxnSpPr>
            <a:cxnSpLocks/>
          </p:cNvCxnSpPr>
          <p:nvPr/>
        </p:nvCxnSpPr>
        <p:spPr>
          <a:xfrm rot="5400000" flipH="1" flipV="1">
            <a:off x="4384040" y="1710689"/>
            <a:ext cx="737870" cy="7064375"/>
          </a:xfrm>
          <a:prstGeom prst="bentConnector3">
            <a:avLst>
              <a:gd name="adj1" fmla="val -32229"/>
            </a:avLst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6" name="肘形连接符 35"/>
          <p:cNvCxnSpPr>
            <a:cxnSpLocks/>
          </p:cNvCxnSpPr>
          <p:nvPr/>
        </p:nvCxnSpPr>
        <p:spPr>
          <a:xfrm rot="5400000" flipH="1" flipV="1">
            <a:off x="5313998" y="2640012"/>
            <a:ext cx="738505" cy="5206365"/>
          </a:xfrm>
          <a:prstGeom prst="bentConnector3">
            <a:avLst>
              <a:gd name="adj1" fmla="val -32244"/>
            </a:avLst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7" name="肘形连接符 36"/>
          <p:cNvCxnSpPr>
            <a:cxnSpLocks/>
          </p:cNvCxnSpPr>
          <p:nvPr/>
        </p:nvCxnSpPr>
        <p:spPr>
          <a:xfrm rot="5400000" flipH="1" flipV="1">
            <a:off x="6146087" y="3485198"/>
            <a:ext cx="745490" cy="3533140"/>
          </a:xfrm>
          <a:prstGeom prst="bentConnector3">
            <a:avLst>
              <a:gd name="adj1" fmla="val -30238"/>
            </a:avLst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7969885" y="3141345"/>
            <a:ext cx="635635" cy="3270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t=t+1</a:t>
            </a:r>
          </a:p>
        </p:txBody>
      </p:sp>
      <p:cxnSp>
        <p:nvCxnSpPr>
          <p:cNvPr id="40" name="直接箭头连接符 39"/>
          <p:cNvCxnSpPr>
            <a:cxnSpLocks/>
            <a:stCxn id="34" idx="0"/>
            <a:endCxn id="39" idx="2"/>
          </p:cNvCxnSpPr>
          <p:nvPr/>
        </p:nvCxnSpPr>
        <p:spPr>
          <a:xfrm flipV="1">
            <a:off x="8282147" y="3468370"/>
            <a:ext cx="5556" cy="52895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39" idx="0"/>
            <a:endCxn id="12" idx="2"/>
          </p:cNvCxnSpPr>
          <p:nvPr/>
        </p:nvCxnSpPr>
        <p:spPr>
          <a:xfrm flipH="1" flipV="1">
            <a:off x="8287385" y="2669540"/>
            <a:ext cx="635" cy="471805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9523095" y="1968500"/>
            <a:ext cx="1249680" cy="5867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the best solution</a:t>
            </a:r>
          </a:p>
        </p:txBody>
      </p:sp>
      <p:sp>
        <p:nvSpPr>
          <p:cNvPr id="43" name="流程图: 终止 42"/>
          <p:cNvSpPr/>
          <p:nvPr/>
        </p:nvSpPr>
        <p:spPr>
          <a:xfrm>
            <a:off x="9740900" y="3141345"/>
            <a:ext cx="814070" cy="368935"/>
          </a:xfrm>
          <a:prstGeom prst="flowChartTermina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</p:txBody>
      </p:sp>
      <p:cxnSp>
        <p:nvCxnSpPr>
          <p:cNvPr id="44" name="直接箭头连接符 43"/>
          <p:cNvCxnSpPr>
            <a:stCxn id="12" idx="3"/>
            <a:endCxn id="42" idx="1"/>
          </p:cNvCxnSpPr>
          <p:nvPr/>
        </p:nvCxnSpPr>
        <p:spPr>
          <a:xfrm>
            <a:off x="9246235" y="2261870"/>
            <a:ext cx="27686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>
            <a:stCxn id="42" idx="2"/>
            <a:endCxn id="43" idx="0"/>
          </p:cNvCxnSpPr>
          <p:nvPr/>
        </p:nvCxnSpPr>
        <p:spPr>
          <a:xfrm>
            <a:off x="10147935" y="2555240"/>
            <a:ext cx="0" cy="586105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4983C046-94C7-7C42-CE73-CEF6AEC8FF9E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6765449" y="5624195"/>
            <a:ext cx="1" cy="21939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jVmYTU1NGY2ZDNiZWVmMTdmYjg3ZjRjODc0NjdjMzg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123</Words>
  <Application>Microsoft Office PowerPoint</Application>
  <PresentationFormat>宽屏</PresentationFormat>
  <Paragraphs>17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Times New Roman</vt:lpstr>
      <vt:lpstr>WPS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kch ouyang</dc:creator>
  <cp:lastModifiedBy>Yuhan Liu</cp:lastModifiedBy>
  <cp:revision>12</cp:revision>
  <dcterms:created xsi:type="dcterms:W3CDTF">2023-08-09T12:44:00Z</dcterms:created>
  <dcterms:modified xsi:type="dcterms:W3CDTF">2024-04-10T12:35:24Z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041FD41997A74968B6BFB344B0580C2D_13</vt:lpwstr>
  </property>
  <property fmtid="{D5CDD505-2E9C-101B-9397-08002B2CF9AE}" pid="3" name="KSOProductBuildVer">
    <vt:lpwstr>2052-12.1.0.16417</vt:lpwstr>
  </property>
</Properties>
</file>